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83"/>
  </p:notesMasterIdLst>
  <p:sldIdLst>
    <p:sldId id="268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418" r:id="rId34"/>
    <p:sldId id="423" r:id="rId35"/>
    <p:sldId id="300" r:id="rId36"/>
    <p:sldId id="301" r:id="rId37"/>
    <p:sldId id="303" r:id="rId38"/>
    <p:sldId id="304" r:id="rId39"/>
    <p:sldId id="305" r:id="rId40"/>
    <p:sldId id="425" r:id="rId41"/>
    <p:sldId id="433" r:id="rId42"/>
    <p:sldId id="434" r:id="rId43"/>
    <p:sldId id="435" r:id="rId44"/>
    <p:sldId id="436" r:id="rId45"/>
    <p:sldId id="431" r:id="rId46"/>
    <p:sldId id="438" r:id="rId47"/>
    <p:sldId id="439" r:id="rId48"/>
    <p:sldId id="440" r:id="rId49"/>
    <p:sldId id="441" r:id="rId50"/>
    <p:sldId id="442" r:id="rId51"/>
    <p:sldId id="432" r:id="rId52"/>
    <p:sldId id="426" r:id="rId53"/>
    <p:sldId id="443" r:id="rId54"/>
    <p:sldId id="444" r:id="rId55"/>
    <p:sldId id="427" r:id="rId56"/>
    <p:sldId id="445" r:id="rId57"/>
    <p:sldId id="446" r:id="rId58"/>
    <p:sldId id="481" r:id="rId59"/>
    <p:sldId id="482" r:id="rId60"/>
    <p:sldId id="483" r:id="rId61"/>
    <p:sldId id="484" r:id="rId62"/>
    <p:sldId id="472" r:id="rId63"/>
    <p:sldId id="468" r:id="rId64"/>
    <p:sldId id="469" r:id="rId65"/>
    <p:sldId id="470" r:id="rId66"/>
    <p:sldId id="455" r:id="rId67"/>
    <p:sldId id="467" r:id="rId68"/>
    <p:sldId id="459" r:id="rId69"/>
    <p:sldId id="473" r:id="rId70"/>
    <p:sldId id="462" r:id="rId71"/>
    <p:sldId id="463" r:id="rId72"/>
    <p:sldId id="464" r:id="rId73"/>
    <p:sldId id="465" r:id="rId74"/>
    <p:sldId id="466" r:id="rId75"/>
    <p:sldId id="479" r:id="rId76"/>
    <p:sldId id="319" r:id="rId77"/>
    <p:sldId id="320" r:id="rId78"/>
    <p:sldId id="321" r:id="rId79"/>
    <p:sldId id="322" r:id="rId80"/>
    <p:sldId id="323" r:id="rId81"/>
    <p:sldId id="424" r:id="rId82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94" autoAdjust="0"/>
  </p:normalViewPr>
  <p:slideViewPr>
    <p:cSldViewPr snapToGrid="0">
      <p:cViewPr varScale="1">
        <p:scale>
          <a:sx n="80" d="100"/>
          <a:sy n="80" d="100"/>
        </p:scale>
        <p:origin x="120" y="600"/>
      </p:cViewPr>
      <p:guideLst/>
    </p:cSldViewPr>
  </p:slideViewPr>
  <p:outlineViewPr>
    <p:cViewPr>
      <p:scale>
        <a:sx n="33" d="100"/>
        <a:sy n="33" d="100"/>
      </p:scale>
      <p:origin x="0" y="-742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1064796-E9E7-4680-8052-0E59A84CA01F}" type="datetimeFigureOut">
              <a:rPr lang="pl-PL"/>
              <a:pPr>
                <a:defRPr/>
              </a:pPr>
              <a:t>17.10.2018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132B75E-BEB7-457C-B1AE-49F70ECA8B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97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B2F06-1176-4A44-B25F-7298768C01BF}" type="slidenum">
              <a:rPr lang="pl-PL" smtClean="0">
                <a:solidFill>
                  <a:prstClr val="black"/>
                </a:solidFill>
              </a:rPr>
              <a:pPr/>
              <a:t>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9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B2F06-1176-4A44-B25F-7298768C01BF}" type="slidenum">
              <a:rPr lang="pl-PL" smtClean="0">
                <a:solidFill>
                  <a:prstClr val="black"/>
                </a:solidFill>
              </a:rPr>
              <a:pPr/>
              <a:t>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2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5A758-4E25-417E-B6A7-087CC0E8CA8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3D8E-C484-447B-A23C-480DB48234B8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8B6-19B7-435A-B177-25C4762D1C8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D75E9-6446-41B6-86FE-292F6B38E8D4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838E8-A3AF-4405-BA51-13071960DEC6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C132E-EAEE-4641-A936-E438D1333FF4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70C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5F89-6B6D-4604-B766-557D405EA006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FE_POWER_poziom_pl-1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02" y="103517"/>
            <a:ext cx="6661030" cy="86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127452"/>
            <a:ext cx="4029974" cy="5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9" y="900065"/>
            <a:ext cx="8205158" cy="644751"/>
          </a:xfrm>
        </p:spPr>
        <p:txBody>
          <a:bodyPr/>
          <a:lstStyle>
            <a:lvl1pPr>
              <a:defRPr sz="3600">
                <a:solidFill>
                  <a:srgbClr val="0070C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7699" y="2274842"/>
            <a:ext cx="9947694" cy="3626076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C7410-18AC-4D77-A35D-8A579AF1E158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24146" y="6461185"/>
            <a:ext cx="3840911" cy="260290"/>
          </a:xfr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FE_POWER_poziom_pl-1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47" y="202055"/>
            <a:ext cx="4522398" cy="58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43" y="6406304"/>
            <a:ext cx="3048000" cy="4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622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9ECCF-C674-4A38-97BA-542851C645E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0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1E95C-4EA9-42C0-BFF0-13C28C83394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3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51C6-4B1F-4D42-862E-80E6F08AB5E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58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AF8C-F37C-41FA-AC92-0E49AB46AABA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2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459E-E98D-446A-8597-1BE1A97C37A5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64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E4B4-8A8F-4DC3-BB99-6F9BDF71362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3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8DB3-E9E2-4F09-87FB-09D2CEB467A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371D0-31D8-47C8-A493-B0161A35A617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12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92699-8BA9-4F6D-AB82-B47533D79E59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27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8DE94-B9FE-4622-9A30-191EA397FFDC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00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4D87-19BA-4E84-935D-147FA851753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EFD2B-451A-45DD-8C75-7842C1DCAAC7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1F55-75B4-454E-A02E-F8263216357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4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785C8-1A9B-41CF-9B0E-5B2C92D36107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70E65-57B5-4DC6-A16B-CD063DDAC6C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4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3869-4997-4BEE-8025-9EFE9B12706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3FD2-BAD2-4732-9373-E6D9172A8857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5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7D3C5-FB90-42AC-8E20-1E0103834E78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F4CE0-ED69-447F-86FC-5D82D5BC3E4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42714-05B8-4D99-AA7C-E6B5A88A866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9EB88-94D4-4A37-B22B-B391124D593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3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F00D8-71FF-4571-9DC0-F0810D07A37C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1D481-40B2-4D87-9AC8-1AD9B72A5DE2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5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D1249-2E34-49B7-95FF-25B6559A78F8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3143-E3AC-414B-8386-B2A3FD46149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8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1C9253-F611-4E97-9AFE-5F9EA11DAC0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35270E-5301-4755-811B-B91E1D76489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7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D070DB9-79A8-4FD9-88CC-0EC0F63ED141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17.10.2018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704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hyperlink" Target="Filmy%20z%20SIOEO/Wyjasnienie%20ikon.mp4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Filmy%20ITSS/Aktualizacja%20danych%20egzaminacyjnych.mp4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Filmy%20ITSS/Wprowadzanie%20sal%20egzaminacyjnych.mp4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Filmy%20z%20SIOEO/Import%20zdaj&#261;cych.mp4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Zrzuty%20ekran&#243;w/Zwolnienie%20ucznia.mp4" TargetMode="Externa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ctrTitle"/>
          </p:nvPr>
        </p:nvSpPr>
        <p:spPr>
          <a:xfrm>
            <a:off x="193978" y="331695"/>
            <a:ext cx="11378589" cy="3836894"/>
          </a:xfrm>
        </p:spPr>
        <p:txBody>
          <a:bodyPr/>
          <a:lstStyle/>
          <a:p>
            <a:pPr eaLnBrk="1" hangingPunct="1"/>
            <a:r>
              <a:rPr lang="pl-PL" altLang="pl-PL" b="1" dirty="0" smtClean="0"/>
              <a:t>System informatyczny</a:t>
            </a:r>
            <a:br>
              <a:rPr lang="pl-PL" altLang="pl-PL" b="1" dirty="0" smtClean="0"/>
            </a:br>
            <a:r>
              <a:rPr lang="pl-PL" altLang="pl-PL" b="1" dirty="0" smtClean="0"/>
              <a:t>do obsługi</a:t>
            </a:r>
            <a:br>
              <a:rPr lang="pl-PL" altLang="pl-PL" b="1" dirty="0" smtClean="0"/>
            </a:br>
            <a:r>
              <a:rPr lang="pl-PL" altLang="pl-PL" b="1" dirty="0" smtClean="0"/>
              <a:t>egzaminów ogólnokształcących</a:t>
            </a:r>
            <a:endParaRPr lang="pl-PL" altLang="pl-PL" sz="7200" b="1" dirty="0" smtClean="0"/>
          </a:p>
        </p:txBody>
      </p:sp>
      <p:sp>
        <p:nvSpPr>
          <p:cNvPr id="2051" name="Podtytuł 2"/>
          <p:cNvSpPr>
            <a:spLocks noGrp="1"/>
          </p:cNvSpPr>
          <p:nvPr>
            <p:ph type="subTitle" idx="1"/>
          </p:nvPr>
        </p:nvSpPr>
        <p:spPr>
          <a:xfrm>
            <a:off x="1446645" y="4790207"/>
            <a:ext cx="9144000" cy="852055"/>
          </a:xfrm>
          <a:noFill/>
        </p:spPr>
        <p:txBody>
          <a:bodyPr/>
          <a:lstStyle/>
          <a:p>
            <a:pPr eaLnBrk="1" hangingPunct="1"/>
            <a:r>
              <a:rPr lang="pl-PL" altLang="pl-PL" sz="6000" b="1" dirty="0"/>
              <a:t>SIOEO</a:t>
            </a:r>
            <a:endParaRPr lang="pl-PL" altLang="pl-PL" sz="6000" dirty="0" smtClean="0"/>
          </a:p>
        </p:txBody>
      </p:sp>
      <p:pic>
        <p:nvPicPr>
          <p:cNvPr id="4" name="John Williams - Indiana Jones And The Raiders Of The Lost Arc - Main Tit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97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9891" y="2833310"/>
            <a:ext cx="10104582" cy="1535491"/>
          </a:xfrm>
        </p:spPr>
        <p:txBody>
          <a:bodyPr>
            <a:noAutofit/>
          </a:bodyPr>
          <a:lstStyle/>
          <a:p>
            <a:pPr algn="ctr"/>
            <a:r>
              <a:rPr lang="pl-PL" b="1" dirty="0" smtClean="0"/>
              <a:t>Zgłoszenie uczniów do egzaminu</a:t>
            </a:r>
            <a:br>
              <a:rPr lang="pl-PL" b="1" dirty="0" smtClean="0"/>
            </a:br>
            <a:r>
              <a:rPr lang="pl-PL" sz="4800" b="1" dirty="0" smtClean="0"/>
              <a:t>w SIO</a:t>
            </a:r>
            <a:endParaRPr lang="pl-PL" sz="4800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49" y="989969"/>
            <a:ext cx="8364802" cy="4946628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106467" y="4802909"/>
            <a:ext cx="1061606" cy="249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902691" y="1662545"/>
            <a:ext cx="1403926" cy="4156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77" y="1116567"/>
            <a:ext cx="8172040" cy="4853500"/>
          </a:xfrm>
        </p:spPr>
      </p:pic>
      <p:sp>
        <p:nvSpPr>
          <p:cNvPr id="5" name="Prostokąt 4"/>
          <p:cNvSpPr/>
          <p:nvPr/>
        </p:nvSpPr>
        <p:spPr>
          <a:xfrm>
            <a:off x="2388686" y="5308736"/>
            <a:ext cx="1191491" cy="240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5" y="928706"/>
            <a:ext cx="7382486" cy="5001040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927927" y="5735782"/>
            <a:ext cx="2512291" cy="193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Symbol zastępczy zawartości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45" y="795867"/>
            <a:ext cx="7660594" cy="5447669"/>
          </a:xfrm>
        </p:spPr>
      </p:pic>
    </p:spTree>
    <p:extLst>
      <p:ext uri="{BB962C8B-B14F-4D97-AF65-F5344CB8AC3E}">
        <p14:creationId xmlns:p14="http://schemas.microsoft.com/office/powerpoint/2010/main" val="179492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9" y="1376128"/>
            <a:ext cx="9947694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Ścieżka do </a:t>
            </a:r>
            <a:r>
              <a:rPr lang="pl-PL" dirty="0"/>
              <a:t>z</a:t>
            </a:r>
            <a:r>
              <a:rPr lang="pl-PL" dirty="0" smtClean="0"/>
              <a:t>głoszenia uczniów do egzaminu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7699" y="2730274"/>
            <a:ext cx="9947694" cy="362607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Strona SIO         Instrukcje techniczne        Uczniowie        Szkoła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solidFill>
                  <a:srgbClr val="0070C0"/>
                </a:solidFill>
              </a:rPr>
              <a:t>Grupowe zgłoszenie do egzaminu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2951018" y="2886333"/>
            <a:ext cx="6271045" cy="184741"/>
            <a:chOff x="2951018" y="2886333"/>
            <a:chExt cx="6271045" cy="184741"/>
          </a:xfrm>
        </p:grpSpPr>
        <p:sp>
          <p:nvSpPr>
            <p:cNvPr id="5" name="Strzałka w prawo 4"/>
            <p:cNvSpPr/>
            <p:nvPr/>
          </p:nvSpPr>
          <p:spPr>
            <a:xfrm>
              <a:off x="2951018" y="2886333"/>
              <a:ext cx="443344" cy="1847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6" name="Strzałka w prawo 5"/>
            <p:cNvSpPr/>
            <p:nvPr/>
          </p:nvSpPr>
          <p:spPr>
            <a:xfrm>
              <a:off x="8778719" y="2886335"/>
              <a:ext cx="443344" cy="1847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7" name="Strzałka w prawo 6"/>
            <p:cNvSpPr/>
            <p:nvPr/>
          </p:nvSpPr>
          <p:spPr>
            <a:xfrm>
              <a:off x="6706844" y="2886347"/>
              <a:ext cx="443344" cy="1847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white"/>
                </a:solidFill>
              </a:endParaRPr>
            </a:p>
          </p:txBody>
        </p:sp>
      </p:grpSp>
      <p:sp>
        <p:nvSpPr>
          <p:cNvPr id="8" name="Strzałka w prawo 7"/>
          <p:cNvSpPr/>
          <p:nvPr/>
        </p:nvSpPr>
        <p:spPr>
          <a:xfrm>
            <a:off x="10333360" y="2886334"/>
            <a:ext cx="443344" cy="184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System Informatyczny Obsługi Egzaminów Ogólnokształcących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24000" y="3925454"/>
            <a:ext cx="9144000" cy="1332345"/>
          </a:xfrm>
        </p:spPr>
        <p:txBody>
          <a:bodyPr>
            <a:normAutofit/>
          </a:bodyPr>
          <a:lstStyle/>
          <a:p>
            <a:r>
              <a:rPr lang="pl-PL" sz="4000" dirty="0" smtClean="0"/>
              <a:t>SIOEO</a:t>
            </a:r>
            <a:endParaRPr lang="pl-PL" sz="4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9" y="1262374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I. Logowanie do SIOEO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7699" y="2576767"/>
            <a:ext cx="9947694" cy="3626076"/>
          </a:xfrm>
        </p:spPr>
        <p:txBody>
          <a:bodyPr/>
          <a:lstStyle/>
          <a:p>
            <a:pPr lvl="0"/>
            <a:r>
              <a:rPr lang="pl-PL" dirty="0" smtClean="0"/>
              <a:t>Używamy tego samego loginu i hasła jak do SIO</a:t>
            </a:r>
          </a:p>
          <a:p>
            <a:pPr lvl="0"/>
            <a:r>
              <a:rPr lang="pl-PL" dirty="0" smtClean="0"/>
              <a:t>Przeglądarki</a:t>
            </a:r>
          </a:p>
          <a:p>
            <a:pPr lvl="1"/>
            <a:r>
              <a:rPr lang="pl-PL" smtClean="0"/>
              <a:t>Google Chrome</a:t>
            </a:r>
            <a:endParaRPr lang="pl-PL" dirty="0" smtClean="0"/>
          </a:p>
          <a:p>
            <a:pPr lvl="1"/>
            <a:r>
              <a:rPr lang="pl-PL" dirty="0" smtClean="0"/>
              <a:t>Mozilla </a:t>
            </a:r>
            <a:r>
              <a:rPr lang="pl-PL" dirty="0" err="1" smtClean="0"/>
              <a:t>Firefox</a:t>
            </a:r>
            <a:endParaRPr lang="pl-PL" dirty="0" smtClean="0"/>
          </a:p>
          <a:p>
            <a:pPr marL="0" lvl="0" indent="0">
              <a:buNone/>
            </a:pPr>
            <a:r>
              <a:rPr lang="pl-PL" dirty="0"/>
              <a:t>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1524000" y="19721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altLang="pl-PL" dirty="0"/>
              <a:t>Adres strony SIOEO zostanie podany </a:t>
            </a:r>
            <a:r>
              <a:rPr lang="pl-PL" altLang="pl-PL" b="1" dirty="0"/>
              <a:t>5 listopada</a:t>
            </a: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b="1" dirty="0"/>
              <a:t>na stronie internetowej OKE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524000" y="4858326"/>
            <a:ext cx="9144000" cy="399473"/>
          </a:xfrm>
        </p:spPr>
        <p:txBody>
          <a:bodyPr>
            <a:normAutofit lnSpcReduction="10000"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1"/>
            <a:ext cx="12099636" cy="6854132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27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614349"/>
            <a:ext cx="9144000" cy="2038972"/>
          </a:xfrm>
        </p:spPr>
        <p:txBody>
          <a:bodyPr>
            <a:normAutofit/>
          </a:bodyPr>
          <a:lstStyle/>
          <a:p>
            <a:r>
              <a:rPr lang="pl-PL" b="1" cap="small" dirty="0">
                <a:solidFill>
                  <a:srgbClr val="0070C0"/>
                </a:solidFill>
              </a:rPr>
              <a:t>Integracja baz danych </a:t>
            </a:r>
            <a:br>
              <a:rPr lang="pl-PL" b="1" cap="small" dirty="0">
                <a:solidFill>
                  <a:srgbClr val="0070C0"/>
                </a:solidFill>
              </a:rPr>
            </a:br>
            <a:r>
              <a:rPr lang="pl-PL" b="1" cap="small" dirty="0">
                <a:solidFill>
                  <a:srgbClr val="0070C0"/>
                </a:solidFill>
              </a:rPr>
              <a:t>systemu oświaty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089423"/>
            <a:ext cx="9144000" cy="1872106"/>
          </a:xfrm>
        </p:spPr>
        <p:txBody>
          <a:bodyPr>
            <a:normAutofit fontScale="92500" lnSpcReduction="20000"/>
          </a:bodyPr>
          <a:lstStyle/>
          <a:p>
            <a:r>
              <a:rPr lang="pl-PL" altLang="pl-P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Prezentacja KSDO SIOEO</a:t>
            </a:r>
          </a:p>
          <a:p>
            <a:endParaRPr lang="pl-PL" altLang="pl-P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altLang="pl-PL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altLang="pl-PL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pl-P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Partnerzy projektu</a:t>
            </a:r>
            <a:endParaRPr lang="pl-PL" altLang="pl-P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l-PL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69163" y="4359965"/>
            <a:ext cx="6188075" cy="583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GB" altLang="pl-PL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7202" y="-25083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962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altLang="pl-PL" smtClean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24"/>
            <a:ext cx="12059510" cy="6556248"/>
          </a:xfrm>
        </p:spPr>
      </p:pic>
    </p:spTree>
    <p:extLst>
      <p:ext uri="{BB962C8B-B14F-4D97-AF65-F5344CB8AC3E}">
        <p14:creationId xmlns:p14="http://schemas.microsoft.com/office/powerpoint/2010/main" val="11584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Wycinek ekranu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925"/>
            <a:ext cx="12192000" cy="5981357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68383" y="5587395"/>
            <a:ext cx="9735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5400" dirty="0" smtClean="0">
                <a:solidFill>
                  <a:srgbClr val="FF0000"/>
                </a:solidFill>
                <a:latin typeface="Calibri" panose="020F0502020204030204"/>
              </a:rPr>
              <a:t>Wybór podmiotu i wybór sesji</a:t>
            </a:r>
            <a:endParaRPr lang="pl-PL" sz="54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3281082" y="903659"/>
            <a:ext cx="304800" cy="26894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9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0" y="986038"/>
            <a:ext cx="11892490" cy="5823527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239491" y="2392218"/>
            <a:ext cx="2576945" cy="286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319155" y="4757882"/>
            <a:ext cx="3006436" cy="281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474" y="900065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Komunikaty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7" y="1544816"/>
            <a:ext cx="10045396" cy="4727247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1317" y="808854"/>
            <a:ext cx="7667184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Materiały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" y="1659793"/>
            <a:ext cx="10995311" cy="5198207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7042" y="868316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Strona startowa SIOEO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rójkąt równoramienny 5"/>
          <p:cNvSpPr/>
          <p:nvPr/>
        </p:nvSpPr>
        <p:spPr>
          <a:xfrm rot="5400000">
            <a:off x="1231113" y="994421"/>
            <a:ext cx="345714" cy="392542"/>
          </a:xfrm>
          <a:prstGeom prst="triangle">
            <a:avLst>
              <a:gd name="adj" fmla="val 50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  <p:pic>
        <p:nvPicPr>
          <p:cNvPr id="7" name="Symbol zastępczy zawartości 9" descr="Wycinek ekranu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8" y="1718482"/>
            <a:ext cx="9422563" cy="4488350"/>
          </a:xfrm>
        </p:spPr>
      </p:pic>
    </p:spTree>
    <p:extLst>
      <p:ext uri="{BB962C8B-B14F-4D97-AF65-F5344CB8AC3E}">
        <p14:creationId xmlns:p14="http://schemas.microsoft.com/office/powerpoint/2010/main" val="15154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zawartości 9" descr="Wycinek ekranu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78" y="1544816"/>
            <a:ext cx="9822396" cy="4678806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Strona startowa SIOEO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968731" y="2458450"/>
            <a:ext cx="2260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zgłoszonych sal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625680" y="2467165"/>
            <a:ext cx="274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zgłoszonych oddziałów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938770" y="5404501"/>
            <a:ext cx="2706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egzaminów, którym przypisano salę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982200" y="5123866"/>
            <a:ext cx="223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egzaminów</a:t>
            </a:r>
            <a:b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</a:b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bez przypisanej sali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795193" y="3424243"/>
            <a:ext cx="2828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zgłoszonych zdających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298791" y="3428818"/>
            <a:ext cx="3138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zdających z dostosowaniem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968731" y="4434300"/>
            <a:ext cx="2983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zdających z deklaracjami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9623194" y="4421196"/>
            <a:ext cx="271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Liczba zdających bez deklaracji</a:t>
            </a:r>
            <a:endParaRPr lang="pl-PL" sz="16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48" y="1960915"/>
            <a:ext cx="2840742" cy="384660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302734" y="3955466"/>
            <a:ext cx="2819356" cy="11684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1207699" y="1306871"/>
            <a:ext cx="8205158" cy="644751"/>
          </a:xfrm>
        </p:spPr>
        <p:txBody>
          <a:bodyPr>
            <a:normAutofit/>
          </a:bodyPr>
          <a:lstStyle/>
          <a:p>
            <a:r>
              <a:rPr lang="pl-PL" altLang="pl-PL" dirty="0" smtClean="0"/>
              <a:t>Podmiot      Dane podmiotu</a:t>
            </a:r>
          </a:p>
        </p:txBody>
      </p:sp>
      <p:sp>
        <p:nvSpPr>
          <p:cNvPr id="20483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/>
              <a:t>DANE Z </a:t>
            </a:r>
            <a:r>
              <a:rPr lang="pl-PL" dirty="0"/>
              <a:t>SIO</a:t>
            </a:r>
            <a:endParaRPr lang="pl-PL" sz="2400" dirty="0"/>
          </a:p>
          <a:p>
            <a:pPr lvl="0"/>
            <a:r>
              <a:rPr lang="pl-PL" dirty="0" smtClean="0"/>
              <a:t>DANE EGZAMINACYJNE </a:t>
            </a:r>
            <a:r>
              <a:rPr lang="pl-PL" dirty="0"/>
              <a:t>(adres egzaminu i dystrybucji materiałów)</a:t>
            </a:r>
            <a:endParaRPr lang="pl-PL" sz="2400" dirty="0"/>
          </a:p>
          <a:p>
            <a:pPr lvl="1"/>
            <a:r>
              <a:rPr lang="pl-PL" dirty="0"/>
              <a:t>Sprawdzenie danych</a:t>
            </a:r>
            <a:endParaRPr lang="pl-PL" sz="2000" dirty="0"/>
          </a:p>
          <a:p>
            <a:pPr lvl="1"/>
            <a:r>
              <a:rPr lang="pl-PL" dirty="0"/>
              <a:t>Aktualizacja danych</a:t>
            </a:r>
            <a:endParaRPr lang="pl-PL" sz="2000" dirty="0"/>
          </a:p>
          <a:p>
            <a:pPr lvl="0"/>
            <a:r>
              <a:rPr lang="pl-PL" dirty="0" smtClean="0"/>
              <a:t>STRUKTURA PODMIOTU</a:t>
            </a:r>
            <a:endParaRPr lang="pl-PL" sz="2400" dirty="0"/>
          </a:p>
          <a:p>
            <a:pPr lvl="0"/>
            <a:r>
              <a:rPr lang="pl-PL" dirty="0"/>
              <a:t>Sale egzaminacyjne</a:t>
            </a:r>
            <a:endParaRPr lang="pl-PL" sz="2400" dirty="0"/>
          </a:p>
          <a:p>
            <a:endParaRPr lang="pl-PL" altLang="pl-PL" dirty="0" smtClean="0"/>
          </a:p>
        </p:txBody>
      </p:sp>
      <p:sp>
        <p:nvSpPr>
          <p:cNvPr id="4" name="Strzałka w prawo 3"/>
          <p:cNvSpPr/>
          <p:nvPr/>
        </p:nvSpPr>
        <p:spPr>
          <a:xfrm>
            <a:off x="2968939" y="1536882"/>
            <a:ext cx="443344" cy="184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4771" y="917634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Podmiot. Dane z SIO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1" y="1562385"/>
            <a:ext cx="11153596" cy="5295615"/>
          </a:xfrm>
        </p:spPr>
      </p:pic>
    </p:spTree>
    <p:extLst>
      <p:ext uri="{BB962C8B-B14F-4D97-AF65-F5344CB8AC3E}">
        <p14:creationId xmlns:p14="http://schemas.microsoft.com/office/powerpoint/2010/main" val="18576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1474" y="866303"/>
            <a:ext cx="8205158" cy="1067371"/>
          </a:xfrm>
        </p:spPr>
        <p:txBody>
          <a:bodyPr>
            <a:normAutofit/>
          </a:bodyPr>
          <a:lstStyle/>
          <a:p>
            <a:r>
              <a:rPr lang="pl-PL" dirty="0" smtClean="0"/>
              <a:t>Podmiot. Dane egzaminacyjne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Symbol zastępczy zawartości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36" y="1933674"/>
            <a:ext cx="10263864" cy="4847124"/>
          </a:xfrm>
        </p:spPr>
      </p:pic>
      <p:sp>
        <p:nvSpPr>
          <p:cNvPr id="5" name="Trójkąt równoramienny 4"/>
          <p:cNvSpPr/>
          <p:nvPr/>
        </p:nvSpPr>
        <p:spPr>
          <a:xfrm rot="5400000">
            <a:off x="1113350" y="1203717"/>
            <a:ext cx="345714" cy="392542"/>
          </a:xfrm>
          <a:prstGeom prst="triangle">
            <a:avLst>
              <a:gd name="adj" fmla="val 50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16226" y="4373430"/>
            <a:ext cx="6188075" cy="1312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pl-PL" altLang="pl-PL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 fontAlgn="auto">
              <a:spcAft>
                <a:spcPts val="0"/>
              </a:spcAft>
            </a:pPr>
            <a:r>
              <a:rPr lang="pl-PL" altLang="pl-PL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GB" altLang="pl-PL" sz="1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52539" y="-1983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9" y="1415138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/>
              <a:t>Idea integracji </a:t>
            </a:r>
            <a:r>
              <a:rPr lang="pl-PL" dirty="0" smtClean="0"/>
              <a:t>danych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7699" y="2457722"/>
            <a:ext cx="9947694" cy="3626076"/>
          </a:xfrm>
        </p:spPr>
        <p:txBody>
          <a:bodyPr/>
          <a:lstStyle/>
          <a:p>
            <a:r>
              <a:rPr lang="pl-PL" dirty="0"/>
              <a:t>Kompletne i aktualne dane w SIO i SIOEO</a:t>
            </a:r>
          </a:p>
          <a:p>
            <a:pPr lvl="0"/>
            <a:r>
              <a:rPr lang="pl-PL" dirty="0" smtClean="0"/>
              <a:t>Dane </a:t>
            </a:r>
            <a:r>
              <a:rPr lang="pl-PL" dirty="0"/>
              <a:t>wprowadzane tylko raz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 descr="FE_POWER_poziom_pl-1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27" y="54444"/>
            <a:ext cx="6860786" cy="77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1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6790" y="930620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Podmiot. Struktura podmiotu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7" y="1668018"/>
            <a:ext cx="10986134" cy="5189981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4347" y="843715"/>
            <a:ext cx="7713452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Podmiot      Sale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7" y="1593529"/>
            <a:ext cx="9683993" cy="4552695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354347" y="2993366"/>
            <a:ext cx="1121434" cy="25879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8" name="Strzałka w prawo 7"/>
          <p:cNvSpPr/>
          <p:nvPr/>
        </p:nvSpPr>
        <p:spPr>
          <a:xfrm>
            <a:off x="3097660" y="1073726"/>
            <a:ext cx="443344" cy="184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8" y="900065"/>
            <a:ext cx="10506162" cy="4923045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trzałka w dół 5"/>
          <p:cNvSpPr/>
          <p:nvPr/>
        </p:nvSpPr>
        <p:spPr>
          <a:xfrm rot="5400000">
            <a:off x="5166951" y="938175"/>
            <a:ext cx="188417" cy="155810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6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5" name="Symbol zastępczy zawartości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5" y="884374"/>
            <a:ext cx="10736380" cy="5240380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rójkąt równoramienny 5"/>
          <p:cNvSpPr/>
          <p:nvPr/>
        </p:nvSpPr>
        <p:spPr>
          <a:xfrm rot="5400000">
            <a:off x="586228" y="876651"/>
            <a:ext cx="345714" cy="392542"/>
          </a:xfrm>
          <a:prstGeom prst="triangle">
            <a:avLst>
              <a:gd name="adj" fmla="val 50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414068" y="864206"/>
            <a:ext cx="11353035" cy="5337354"/>
            <a:chOff x="62587" y="900065"/>
            <a:chExt cx="11353035" cy="5337354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7" y="900065"/>
              <a:ext cx="11353035" cy="5337354"/>
            </a:xfrm>
            <a:prstGeom prst="rect">
              <a:avLst/>
            </a:prstGeom>
          </p:spPr>
        </p:pic>
        <p:sp>
          <p:nvSpPr>
            <p:cNvPr id="6" name="Prostokąt 5"/>
            <p:cNvSpPr/>
            <p:nvPr/>
          </p:nvSpPr>
          <p:spPr>
            <a:xfrm>
              <a:off x="86265" y="2881223"/>
              <a:ext cx="1121434" cy="258792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white"/>
                </a:solidFill>
              </a:endParaRPr>
            </a:p>
          </p:txBody>
        </p:sp>
      </p:grp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" y="1511748"/>
            <a:ext cx="2347163" cy="2667231"/>
          </a:xfrm>
        </p:spPr>
      </p:pic>
      <p:sp>
        <p:nvSpPr>
          <p:cNvPr id="9" name="Prostokąt 8"/>
          <p:cNvSpPr/>
          <p:nvPr/>
        </p:nvSpPr>
        <p:spPr>
          <a:xfrm>
            <a:off x="701240" y="2061003"/>
            <a:ext cx="1820174" cy="39245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8" y="1272365"/>
            <a:ext cx="9737393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Wykaz uczniów. Dane uczniów (SIO)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6099" y="2256371"/>
            <a:ext cx="9947694" cy="3165376"/>
          </a:xfrm>
        </p:spPr>
        <p:txBody>
          <a:bodyPr>
            <a:normAutofit/>
          </a:bodyPr>
          <a:lstStyle/>
          <a:p>
            <a:r>
              <a:rPr lang="pl-PL" dirty="0" smtClean="0"/>
              <a:t>Imię </a:t>
            </a:r>
            <a:r>
              <a:rPr lang="pl-PL" dirty="0"/>
              <a:t>(imiona) i </a:t>
            </a:r>
            <a:r>
              <a:rPr lang="pl-PL" dirty="0" smtClean="0"/>
              <a:t>nazwisko</a:t>
            </a:r>
          </a:p>
          <a:p>
            <a:r>
              <a:rPr lang="pl-PL" dirty="0" smtClean="0"/>
              <a:t>PESEL</a:t>
            </a:r>
            <a:r>
              <a:rPr lang="pl-PL" dirty="0"/>
              <a:t>, a w przypadku braku </a:t>
            </a:r>
            <a:r>
              <a:rPr lang="pl-PL" dirty="0" smtClean="0"/>
              <a:t>PESEL-u </a:t>
            </a:r>
            <a:r>
              <a:rPr lang="pl-PL" dirty="0"/>
              <a:t>– </a:t>
            </a:r>
            <a:r>
              <a:rPr lang="pl-PL" dirty="0" smtClean="0"/>
              <a:t>seria </a:t>
            </a:r>
            <a:r>
              <a:rPr lang="pl-PL" dirty="0"/>
              <a:t>i numer </a:t>
            </a:r>
            <a:r>
              <a:rPr lang="pl-PL" dirty="0" smtClean="0"/>
              <a:t>paszportu lub </a:t>
            </a:r>
            <a:r>
              <a:rPr lang="pl-PL" dirty="0"/>
              <a:t>innego dokumentu potwierdzającego </a:t>
            </a:r>
            <a:r>
              <a:rPr lang="pl-PL" dirty="0" smtClean="0"/>
              <a:t>tożsamość</a:t>
            </a:r>
          </a:p>
          <a:p>
            <a:r>
              <a:rPr lang="pl-PL" dirty="0" smtClean="0"/>
              <a:t>Data </a:t>
            </a:r>
            <a:r>
              <a:rPr lang="pl-PL" dirty="0"/>
              <a:t>i miejsce </a:t>
            </a:r>
            <a:r>
              <a:rPr lang="pl-PL" dirty="0" smtClean="0"/>
              <a:t>urodzenia</a:t>
            </a:r>
          </a:p>
          <a:p>
            <a:r>
              <a:rPr lang="pl-PL" dirty="0" smtClean="0"/>
              <a:t>Płeć</a:t>
            </a:r>
          </a:p>
          <a:p>
            <a:r>
              <a:rPr lang="pl-PL" dirty="0"/>
              <a:t>O</a:t>
            </a:r>
            <a:r>
              <a:rPr lang="pl-PL" dirty="0" smtClean="0"/>
              <a:t>znaczenie oddziału</a:t>
            </a:r>
            <a:endParaRPr lang="pl-PL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8" y="1272365"/>
            <a:ext cx="10146101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3. </a:t>
            </a:r>
            <a:r>
              <a:rPr lang="pl-PL" dirty="0"/>
              <a:t>Zdający. Zgłaszanie zdających w </a:t>
            </a:r>
            <a:r>
              <a:rPr lang="pl-PL" dirty="0" smtClean="0"/>
              <a:t>oddziałach</a:t>
            </a:r>
            <a:r>
              <a:rPr lang="pl-PL" dirty="0" smtClean="0">
                <a:solidFill>
                  <a:srgbClr val="FF0000"/>
                </a:solidFill>
              </a:rPr>
              <a:t>*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0278" y="2035834"/>
            <a:ext cx="10532853" cy="414930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pl-PL" dirty="0" smtClean="0"/>
              <a:t>Dodawanie:</a:t>
            </a:r>
          </a:p>
          <a:p>
            <a:pPr lvl="1"/>
            <a:r>
              <a:rPr lang="pl-PL" dirty="0" smtClean="0"/>
              <a:t>oddziałów</a:t>
            </a:r>
          </a:p>
          <a:p>
            <a:pPr lvl="1"/>
            <a:r>
              <a:rPr lang="pl-PL" dirty="0"/>
              <a:t>d</a:t>
            </a:r>
            <a:r>
              <a:rPr lang="pl-PL" dirty="0" smtClean="0"/>
              <a:t>anych </a:t>
            </a:r>
            <a:r>
              <a:rPr lang="pl-PL" dirty="0"/>
              <a:t>osobowych zdających (import z SIO lub wpisanie ręcznie)</a:t>
            </a:r>
          </a:p>
          <a:p>
            <a:pPr lvl="1"/>
            <a:r>
              <a:rPr lang="pl-PL" dirty="0" smtClean="0">
                <a:solidFill>
                  <a:srgbClr val="FF0000"/>
                </a:solidFill>
              </a:rPr>
              <a:t>numerów z dziennika</a:t>
            </a:r>
            <a:endParaRPr lang="pl-PL" dirty="0">
              <a:solidFill>
                <a:srgbClr val="FF0000"/>
              </a:solidFill>
            </a:endParaRPr>
          </a:p>
          <a:p>
            <a:pPr lvl="1"/>
            <a:r>
              <a:rPr lang="pl-PL" dirty="0"/>
              <a:t>d</a:t>
            </a:r>
            <a:r>
              <a:rPr lang="pl-PL" dirty="0" smtClean="0"/>
              <a:t>eklaracji </a:t>
            </a:r>
            <a:r>
              <a:rPr lang="pl-PL" dirty="0"/>
              <a:t>o zdawanych </a:t>
            </a:r>
            <a:r>
              <a:rPr lang="pl-PL" dirty="0" smtClean="0"/>
              <a:t>egzaminach</a:t>
            </a:r>
          </a:p>
          <a:p>
            <a:pPr lvl="2"/>
            <a:r>
              <a:rPr lang="pl-PL" dirty="0" smtClean="0"/>
              <a:t>informacji o języku obcym nowożytnym</a:t>
            </a:r>
          </a:p>
          <a:p>
            <a:pPr lvl="2"/>
            <a:r>
              <a:rPr lang="pl-PL" dirty="0" smtClean="0"/>
              <a:t>Informacji </a:t>
            </a:r>
            <a:r>
              <a:rPr lang="pl-PL" dirty="0"/>
              <a:t>o uczniach, którzy zamierzają przystąpić do egzaminu ósmoklasisty z danego przedmiotu w języku danej mniejszości narodowej, mniejszości etnicznej lub języku </a:t>
            </a:r>
            <a:r>
              <a:rPr lang="pl-PL" dirty="0" smtClean="0"/>
              <a:t>regionalnym</a:t>
            </a:r>
            <a:endParaRPr lang="pl-PL" dirty="0"/>
          </a:p>
          <a:p>
            <a:pPr lvl="1"/>
            <a:r>
              <a:rPr lang="pl-PL" dirty="0" smtClean="0"/>
              <a:t>dostosowań</a:t>
            </a:r>
            <a:r>
              <a:rPr lang="pl-PL" dirty="0"/>
              <a:t>:</a:t>
            </a:r>
          </a:p>
          <a:p>
            <a:pPr lvl="2"/>
            <a:r>
              <a:rPr lang="pl-PL" dirty="0" smtClean="0"/>
              <a:t>typu </a:t>
            </a:r>
            <a:r>
              <a:rPr lang="pl-PL" dirty="0"/>
              <a:t>arkusza</a:t>
            </a:r>
          </a:p>
          <a:p>
            <a:pPr lvl="2"/>
            <a:r>
              <a:rPr lang="pl-PL" dirty="0" smtClean="0"/>
              <a:t>sposobu </a:t>
            </a:r>
            <a:r>
              <a:rPr lang="pl-PL" dirty="0"/>
              <a:t>dostosowania warunków egzaminu - mających wpływ na zamówienie i bez wpływu na </a:t>
            </a:r>
            <a:r>
              <a:rPr lang="pl-PL" dirty="0" smtClean="0"/>
              <a:t>zamówienie</a:t>
            </a:r>
            <a:r>
              <a:rPr lang="pl-PL" dirty="0"/>
              <a:t> </a:t>
            </a:r>
          </a:p>
          <a:p>
            <a:pPr marL="0" lvl="0" indent="0">
              <a:buNone/>
            </a:pPr>
            <a:endParaRPr lang="pl-PL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pl-PL" dirty="0">
                <a:solidFill>
                  <a:srgbClr val="FF0000"/>
                </a:solidFill>
              </a:rPr>
              <a:t>*</a:t>
            </a:r>
            <a:r>
              <a:rPr lang="pl-PL" dirty="0" smtClean="0">
                <a:solidFill>
                  <a:srgbClr val="FF0000"/>
                </a:solidFill>
              </a:rPr>
              <a:t>Możliwość </a:t>
            </a:r>
            <a:r>
              <a:rPr lang="pl-PL" dirty="0">
                <a:solidFill>
                  <a:srgbClr val="FF0000"/>
                </a:solidFill>
              </a:rPr>
              <a:t>zbiorczego dodawania </a:t>
            </a:r>
            <a:r>
              <a:rPr lang="pl-PL" dirty="0" smtClean="0">
                <a:solidFill>
                  <a:srgbClr val="FF0000"/>
                </a:solidFill>
              </a:rPr>
              <a:t>zdających, deklaracji, numerów sal     egzaminacyjnych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7425" y="900065"/>
            <a:ext cx="7575431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Import zdających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Symbol zastępczy zawartości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3" y="1638666"/>
            <a:ext cx="9540242" cy="4477461"/>
          </a:xfrm>
        </p:spPr>
      </p:pic>
      <p:sp>
        <p:nvSpPr>
          <p:cNvPr id="7" name="Trójkąt równoramienny 6"/>
          <p:cNvSpPr/>
          <p:nvPr/>
        </p:nvSpPr>
        <p:spPr>
          <a:xfrm rot="5400000">
            <a:off x="1317377" y="1009551"/>
            <a:ext cx="345714" cy="392542"/>
          </a:xfrm>
          <a:prstGeom prst="triangle">
            <a:avLst>
              <a:gd name="adj" fmla="val 50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750" y="969030"/>
            <a:ext cx="7838793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Dodawanie numerów z dziennika (1)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0" y="1784630"/>
            <a:ext cx="10863382" cy="5073370"/>
          </a:xfrm>
        </p:spPr>
      </p:pic>
      <p:sp>
        <p:nvSpPr>
          <p:cNvPr id="6" name="Strzałka w dół 5"/>
          <p:cNvSpPr/>
          <p:nvPr/>
        </p:nvSpPr>
        <p:spPr>
          <a:xfrm rot="10800000">
            <a:off x="5198900" y="4511614"/>
            <a:ext cx="201235" cy="12652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6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490" y="1044699"/>
            <a:ext cx="10412225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Dodawanie numerów z dziennika (2)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0" y="1819276"/>
            <a:ext cx="10678390" cy="5032025"/>
          </a:xfrm>
        </p:spPr>
      </p:pic>
    </p:spTree>
    <p:extLst>
      <p:ext uri="{BB962C8B-B14F-4D97-AF65-F5344CB8AC3E}">
        <p14:creationId xmlns:p14="http://schemas.microsoft.com/office/powerpoint/2010/main" val="29939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 smtClean="0"/>
              <a:t>Zgłoszenie szkoły</a:t>
            </a:r>
            <a:br>
              <a:rPr lang="pl-PL" altLang="pl-PL" dirty="0" smtClean="0"/>
            </a:br>
            <a:r>
              <a:rPr lang="pl-PL" altLang="pl-PL" dirty="0" smtClean="0"/>
              <a:t>i nadawanie numerów identyfikacyjnych </a:t>
            </a:r>
          </a:p>
        </p:txBody>
      </p:sp>
      <p:sp>
        <p:nvSpPr>
          <p:cNvPr id="14339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2463520"/>
            <a:ext cx="5181600" cy="3713442"/>
          </a:xfrm>
        </p:spPr>
        <p:txBody>
          <a:bodyPr/>
          <a:lstStyle/>
          <a:p>
            <a:r>
              <a:rPr lang="pl-PL" altLang="pl-PL" dirty="0" smtClean="0"/>
              <a:t>Rejestracja szkół w RSPO.</a:t>
            </a:r>
            <a:endParaRPr lang="pl-PL" altLang="pl-PL" dirty="0"/>
          </a:p>
          <a:p>
            <a:r>
              <a:rPr lang="pl-PL" altLang="pl-PL" dirty="0" smtClean="0"/>
              <a:t>Numery identyfikacyjne będą nadawane w SIOEO i pobierane</a:t>
            </a:r>
            <a:br>
              <a:rPr lang="pl-PL" altLang="pl-PL" dirty="0" smtClean="0"/>
            </a:br>
            <a:r>
              <a:rPr lang="pl-PL" altLang="pl-PL" dirty="0" smtClean="0"/>
              <a:t>z</a:t>
            </a:r>
            <a:r>
              <a:rPr lang="pl-PL" altLang="pl-PL" dirty="0"/>
              <a:t> </a:t>
            </a:r>
            <a:r>
              <a:rPr lang="pl-PL" altLang="pl-PL" dirty="0" smtClean="0"/>
              <a:t>SIOEO przez okręgowe komisje egzaminacyjne.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36" y="2463520"/>
            <a:ext cx="5181600" cy="2424386"/>
          </a:xfrm>
        </p:spPr>
      </p:pic>
    </p:spTree>
    <p:extLst>
      <p:ext uri="{BB962C8B-B14F-4D97-AF65-F5344CB8AC3E}">
        <p14:creationId xmlns:p14="http://schemas.microsoft.com/office/powerpoint/2010/main" val="31823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0056" y="874524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Dodawanie numerów z dziennika (3)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7" y="1519275"/>
            <a:ext cx="11332813" cy="5289043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403" y="900065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Dodawanie numerów z dziennika (4)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3" y="1544816"/>
            <a:ext cx="11280932" cy="5313184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Dodawanie numerów z dziennika (5)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8" y="1672631"/>
            <a:ext cx="10927749" cy="518536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442" y="882931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Dodawanie numerów z dziennika (6)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7" y="1603822"/>
            <a:ext cx="11095567" cy="5193793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9261" y="885479"/>
            <a:ext cx="8205158" cy="644751"/>
          </a:xfrm>
        </p:spPr>
        <p:txBody>
          <a:bodyPr>
            <a:normAutofit/>
          </a:bodyPr>
          <a:lstStyle/>
          <a:p>
            <a:r>
              <a:rPr lang="pl-PL" sz="3600" dirty="0" smtClean="0"/>
              <a:t>Grupowe dodawanie deklaracji (1)</a:t>
            </a:r>
            <a:endParaRPr lang="pl-PL" sz="3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61" y="1606554"/>
            <a:ext cx="9767660" cy="4597149"/>
          </a:xfrm>
        </p:spPr>
      </p:pic>
    </p:spTree>
    <p:extLst>
      <p:ext uri="{BB962C8B-B14F-4D97-AF65-F5344CB8AC3E}">
        <p14:creationId xmlns:p14="http://schemas.microsoft.com/office/powerpoint/2010/main" val="139353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6962" y="998636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Grupowe dodawanie deklaracji (2)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2" y="1590580"/>
            <a:ext cx="10864412" cy="5130895"/>
          </a:xfrm>
        </p:spPr>
      </p:pic>
      <p:sp>
        <p:nvSpPr>
          <p:cNvPr id="3" name="Elipsa 2"/>
          <p:cNvSpPr/>
          <p:nvPr/>
        </p:nvSpPr>
        <p:spPr>
          <a:xfrm>
            <a:off x="4552366" y="2639683"/>
            <a:ext cx="364689" cy="3484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8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8687" y="1038087"/>
            <a:ext cx="8205158" cy="478157"/>
          </a:xfrm>
        </p:spPr>
        <p:txBody>
          <a:bodyPr>
            <a:noAutofit/>
          </a:bodyPr>
          <a:lstStyle/>
          <a:p>
            <a:r>
              <a:rPr lang="pl-PL" dirty="0" smtClean="0"/>
              <a:t>Ekran po grupowym dodaniu deklaracji (3)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87" y="1655792"/>
            <a:ext cx="9652958" cy="4561010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3779368" y="3186437"/>
            <a:ext cx="364689" cy="3484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9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0850" y="900065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Dodanie pojedynczego zdającego (1)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0" y="1681341"/>
            <a:ext cx="11051293" cy="517665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2109" y="921752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/>
              <a:t>Dodanie pojedynczego zdającego </a:t>
            </a:r>
            <a:r>
              <a:rPr lang="pl-PL" dirty="0" smtClean="0"/>
              <a:t>(2)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6" y="1703028"/>
            <a:ext cx="10983081" cy="5154972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Dodanie pojedynczego zdającego </a:t>
            </a:r>
            <a:r>
              <a:rPr lang="pl-PL" dirty="0" smtClean="0"/>
              <a:t>(3)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9" y="1682151"/>
            <a:ext cx="9240271" cy="4358345"/>
          </a:xfrm>
        </p:spPr>
      </p:pic>
      <p:sp>
        <p:nvSpPr>
          <p:cNvPr id="5" name="Elipsa 4"/>
          <p:cNvSpPr/>
          <p:nvPr/>
        </p:nvSpPr>
        <p:spPr>
          <a:xfrm>
            <a:off x="5221670" y="2470001"/>
            <a:ext cx="364689" cy="3484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74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>
          <a:xfrm>
            <a:off x="1163209" y="1714501"/>
            <a:ext cx="3876381" cy="3117272"/>
          </a:xfrm>
        </p:spPr>
        <p:txBody>
          <a:bodyPr>
            <a:normAutofit/>
          </a:bodyPr>
          <a:lstStyle/>
          <a:p>
            <a:pPr algn="ctr"/>
            <a:r>
              <a:rPr lang="pl-PL" altLang="pl-PL" dirty="0" smtClean="0"/>
              <a:t>Założenie konta dyrektora szkoły (podmiotu)</a:t>
            </a:r>
            <a:br>
              <a:rPr lang="pl-PL" altLang="pl-PL" dirty="0" smtClean="0"/>
            </a:br>
            <a:r>
              <a:rPr lang="pl-PL" altLang="pl-PL" dirty="0" smtClean="0"/>
              <a:t>w SIO</a:t>
            </a:r>
          </a:p>
        </p:txBody>
      </p:sp>
      <p:pic>
        <p:nvPicPr>
          <p:cNvPr id="4099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2527" y="1142637"/>
            <a:ext cx="4070880" cy="4747635"/>
          </a:xfrm>
        </p:spPr>
      </p:pic>
    </p:spTree>
    <p:extLst>
      <p:ext uri="{BB962C8B-B14F-4D97-AF65-F5344CB8AC3E}">
        <p14:creationId xmlns:p14="http://schemas.microsoft.com/office/powerpoint/2010/main" val="12216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9" y="1080000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Usuwanie oddziałów i uczniów (1)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20" y="1810259"/>
            <a:ext cx="9014575" cy="4245483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2761273" y="3506949"/>
            <a:ext cx="364689" cy="3484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5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442" y="988608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Usuwanie oddziałów i uczniów (2)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9" y="1633359"/>
            <a:ext cx="11163862" cy="5224641"/>
          </a:xfrm>
        </p:spPr>
      </p:pic>
    </p:spTree>
    <p:extLst>
      <p:ext uri="{BB962C8B-B14F-4D97-AF65-F5344CB8AC3E}">
        <p14:creationId xmlns:p14="http://schemas.microsoft.com/office/powerpoint/2010/main" val="8299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4993" y="962818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Usuwanie oddziałów i zdających (3)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0" y="1808018"/>
            <a:ext cx="10740340" cy="5049982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Zaznaczanie grupowe uczniów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09" y="1618388"/>
            <a:ext cx="9456159" cy="4450541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lipsa 2"/>
          <p:cNvSpPr/>
          <p:nvPr/>
        </p:nvSpPr>
        <p:spPr>
          <a:xfrm>
            <a:off x="4509135" y="2434136"/>
            <a:ext cx="310551" cy="301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8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662" y="856766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Brak powodu usunięcia ucznia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" y="1638042"/>
            <a:ext cx="11108393" cy="5219958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0" y="1326777"/>
            <a:ext cx="11911480" cy="5531223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Ekran po usunięciu oddziału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9" y="1590576"/>
            <a:ext cx="10089413" cy="4765774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452" y="915133"/>
            <a:ext cx="8205158" cy="644751"/>
          </a:xfrm>
        </p:spPr>
        <p:txBody>
          <a:bodyPr/>
          <a:lstStyle/>
          <a:p>
            <a:r>
              <a:rPr lang="pl-PL" dirty="0" smtClean="0"/>
              <a:t>Przeniesienie ucznia (1)</a:t>
            </a:r>
            <a:endParaRPr lang="pl-PL" dirty="0"/>
          </a:p>
        </p:txBody>
      </p:sp>
      <p:pic>
        <p:nvPicPr>
          <p:cNvPr id="5" name="Symbol zastępczy zawartości 4" descr="Wycinek ekranu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559884"/>
            <a:ext cx="11283683" cy="5298116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442" y="900066"/>
            <a:ext cx="8205158" cy="644751"/>
          </a:xfrm>
        </p:spPr>
        <p:txBody>
          <a:bodyPr/>
          <a:lstStyle/>
          <a:p>
            <a:r>
              <a:rPr lang="pl-PL" dirty="0" smtClean="0"/>
              <a:t>Przeniesienie ucznia (2)</a:t>
            </a:r>
            <a:endParaRPr lang="pl-PL" dirty="0"/>
          </a:p>
        </p:txBody>
      </p:sp>
      <p:pic>
        <p:nvPicPr>
          <p:cNvPr id="5" name="Symbol zastępczy zawartości 4" descr="Wycinek ekranu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0" y="1681342"/>
            <a:ext cx="11218052" cy="5176658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442" y="895125"/>
            <a:ext cx="8205158" cy="644751"/>
          </a:xfrm>
        </p:spPr>
        <p:txBody>
          <a:bodyPr/>
          <a:lstStyle/>
          <a:p>
            <a:r>
              <a:rPr lang="pl-PL" dirty="0" smtClean="0"/>
              <a:t>Przeniesienie ucznia (3)</a:t>
            </a:r>
            <a:endParaRPr lang="pl-PL" dirty="0"/>
          </a:p>
        </p:txBody>
      </p:sp>
      <p:pic>
        <p:nvPicPr>
          <p:cNvPr id="5" name="Symbol zastępczy zawartości 4" descr="Wycinek ekranu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" y="1676401"/>
            <a:ext cx="11023199" cy="518159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Film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9" y="810413"/>
            <a:ext cx="9829756" cy="5970423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5691" y="966842"/>
            <a:ext cx="8205158" cy="644751"/>
          </a:xfrm>
        </p:spPr>
        <p:txBody>
          <a:bodyPr/>
          <a:lstStyle/>
          <a:p>
            <a:r>
              <a:rPr lang="pl-PL" dirty="0" smtClean="0"/>
              <a:t>Przeniesienie ucznia (4)</a:t>
            </a:r>
            <a:endParaRPr lang="pl-PL" dirty="0"/>
          </a:p>
        </p:txBody>
      </p:sp>
      <p:pic>
        <p:nvPicPr>
          <p:cNvPr id="5" name="Symbol zastępczy zawartości 4" descr="Wycinek ekranu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1" y="1748118"/>
            <a:ext cx="10837756" cy="5109882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8686" y="886009"/>
            <a:ext cx="9442552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Dodanie deklaracji dla pojedynczego zdającego (1)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9" y="1683047"/>
            <a:ext cx="9373539" cy="4368730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859" y="900066"/>
            <a:ext cx="8654093" cy="53680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Dodanie deklaracji dla </a:t>
            </a:r>
            <a:r>
              <a:rPr lang="pl-PL" dirty="0"/>
              <a:t>pojedynczego</a:t>
            </a:r>
            <a:r>
              <a:rPr lang="pl-PL" dirty="0" smtClean="0"/>
              <a:t> zdającego (2)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0" y="1544816"/>
            <a:ext cx="9994471" cy="470358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0" y="900065"/>
            <a:ext cx="11041880" cy="5216956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2201" y="1032689"/>
            <a:ext cx="8460364" cy="64475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Dodanie deklaracji dla </a:t>
            </a:r>
            <a:r>
              <a:rPr lang="pl-PL" dirty="0"/>
              <a:t>pojedynczego </a:t>
            </a:r>
            <a:r>
              <a:rPr lang="pl-PL" dirty="0" smtClean="0"/>
              <a:t>zdającego (4)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01" y="1826315"/>
            <a:ext cx="8997737" cy="4232286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405" y="801454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Dostosowania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3" y="1574737"/>
            <a:ext cx="11241741" cy="5283263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" y="1290918"/>
            <a:ext cx="11888494" cy="5567082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445"/>
            <a:ext cx="12107886" cy="5704555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3" y="1270104"/>
            <a:ext cx="11854812" cy="5587896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8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0" y="802233"/>
            <a:ext cx="10834324" cy="5098506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785964" y="876394"/>
            <a:ext cx="6529424" cy="644751"/>
          </a:xfrm>
        </p:spPr>
        <p:txBody>
          <a:bodyPr>
            <a:normAutofit/>
          </a:bodyPr>
          <a:lstStyle/>
          <a:p>
            <a:r>
              <a:rPr lang="pl-PL" altLang="pl-PL" dirty="0" smtClean="0"/>
              <a:t>Logowanie w SIO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64" y="1636333"/>
            <a:ext cx="7343665" cy="5221667"/>
          </a:xfrm>
        </p:spPr>
      </p:pic>
      <p:sp>
        <p:nvSpPr>
          <p:cNvPr id="10" name="Prostokąt 9"/>
          <p:cNvSpPr/>
          <p:nvPr/>
        </p:nvSpPr>
        <p:spPr>
          <a:xfrm>
            <a:off x="5749320" y="6317412"/>
            <a:ext cx="1069562" cy="4730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786047" y="5582306"/>
            <a:ext cx="2061883" cy="5047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2" y="1160041"/>
            <a:ext cx="12085238" cy="569795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3" y="900065"/>
            <a:ext cx="11353955" cy="5346541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2" y="900064"/>
            <a:ext cx="11190606" cy="525056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205" y="998147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Tablica dostosowań w danych zdającego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4" y="1779423"/>
            <a:ext cx="10792684" cy="5078577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4128" y="912126"/>
            <a:ext cx="8205158" cy="644751"/>
          </a:xfrm>
        </p:spPr>
        <p:txBody>
          <a:bodyPr/>
          <a:lstStyle/>
          <a:p>
            <a:r>
              <a:rPr lang="pl-PL" dirty="0" smtClean="0"/>
              <a:t>Ikony dostosowań na liście uczniów</a:t>
            </a:r>
            <a:endParaRPr lang="pl-PL" dirty="0"/>
          </a:p>
        </p:txBody>
      </p:sp>
      <p:pic>
        <p:nvPicPr>
          <p:cNvPr id="5" name="Symbol zastępczy zawartości 4" descr="Wycinek ekranu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8" y="1693402"/>
            <a:ext cx="10945262" cy="5164598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9" y="1239498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4. Organizacja egzaminu. Wydruki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7" y="2521527"/>
            <a:ext cx="11987277" cy="3205018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7314" y="1174659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5. 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Wniosek </a:t>
            </a:r>
            <a:r>
              <a:rPr lang="pl-PL" dirty="0"/>
              <a:t>o </a:t>
            </a:r>
            <a:r>
              <a:rPr lang="pl-PL" dirty="0" smtClean="0"/>
              <a:t>zwolnienie zdającego z egzaminu</a:t>
            </a:r>
            <a:endParaRPr lang="pl-PL" dirty="0"/>
          </a:p>
          <a:p>
            <a:pPr lvl="0"/>
            <a:r>
              <a:rPr lang="pl-PL" dirty="0"/>
              <a:t>Wniosek o szczególne </a:t>
            </a:r>
            <a:r>
              <a:rPr lang="pl-PL" dirty="0" smtClean="0"/>
              <a:t>dostosowanie formy i warunków egzaminu</a:t>
            </a:r>
            <a:r>
              <a:rPr lang="pl-PL" dirty="0"/>
              <a:t> </a:t>
            </a:r>
          </a:p>
          <a:p>
            <a:pPr lvl="0"/>
            <a:r>
              <a:rPr lang="pl-PL" dirty="0"/>
              <a:t>Wniosek o </a:t>
            </a:r>
            <a:r>
              <a:rPr lang="pl-PL" dirty="0" smtClean="0"/>
              <a:t>przeniesienie zdającego do innej szkoły</a:t>
            </a:r>
            <a:endParaRPr lang="pl-PL" dirty="0"/>
          </a:p>
          <a:p>
            <a:pPr lvl="0"/>
            <a:r>
              <a:rPr lang="pl-PL" dirty="0"/>
              <a:t>Wniosek o </a:t>
            </a:r>
            <a:r>
              <a:rPr lang="pl-PL" dirty="0" smtClean="0"/>
              <a:t>skierowanie zdającego do innej szkoły</a:t>
            </a:r>
            <a:r>
              <a:rPr lang="pl-PL" dirty="0"/>
              <a:t>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4" y="954087"/>
            <a:ext cx="11305803" cy="4874057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7" y="67251"/>
            <a:ext cx="6102205" cy="6790749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rójkąt równoramienny 5"/>
          <p:cNvSpPr/>
          <p:nvPr/>
        </p:nvSpPr>
        <p:spPr>
          <a:xfrm rot="5400000">
            <a:off x="2172896" y="193883"/>
            <a:ext cx="345714" cy="392542"/>
          </a:xfrm>
          <a:prstGeom prst="triangle">
            <a:avLst>
              <a:gd name="adj" fmla="val 50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699" y="1062625"/>
            <a:ext cx="8205158" cy="644751"/>
          </a:xfrm>
        </p:spPr>
        <p:txBody>
          <a:bodyPr>
            <a:normAutofit/>
          </a:bodyPr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7699" y="2173242"/>
            <a:ext cx="9947694" cy="3626076"/>
          </a:xfrm>
        </p:spPr>
        <p:txBody>
          <a:bodyPr/>
          <a:lstStyle/>
          <a:p>
            <a:r>
              <a:rPr lang="pl-PL" altLang="pl-PL" dirty="0" smtClean="0">
                <a:solidFill>
                  <a:srgbClr val="0070C0"/>
                </a:solidFill>
              </a:rPr>
              <a:t>5 </a:t>
            </a:r>
            <a:r>
              <a:rPr lang="pl-PL" altLang="pl-PL" dirty="0">
                <a:solidFill>
                  <a:srgbClr val="0070C0"/>
                </a:solidFill>
              </a:rPr>
              <a:t>listopada </a:t>
            </a:r>
            <a:r>
              <a:rPr lang="pl-PL" altLang="pl-PL" dirty="0"/>
              <a:t>nastąpi uruchomienie systemu</a:t>
            </a:r>
          </a:p>
          <a:p>
            <a:pPr lvl="1"/>
            <a:r>
              <a:rPr lang="pl-PL" altLang="pl-PL" dirty="0"/>
              <a:t>Pobranie danych o uczniach z SIO </a:t>
            </a:r>
            <a:r>
              <a:rPr lang="pl-PL" altLang="pl-PL" dirty="0" smtClean="0"/>
              <a:t>i wprowadzenie </a:t>
            </a:r>
            <a:r>
              <a:rPr lang="pl-PL" altLang="pl-PL" dirty="0"/>
              <a:t>ich do SIOEO</a:t>
            </a:r>
          </a:p>
          <a:p>
            <a:pPr lvl="1"/>
            <a:r>
              <a:rPr lang="pl-PL" altLang="pl-PL" dirty="0" smtClean="0"/>
              <a:t>Grupowe dodawanie danych w SIOEO</a:t>
            </a:r>
          </a:p>
          <a:p>
            <a:r>
              <a:rPr lang="pl-PL" altLang="pl-PL" dirty="0" smtClean="0"/>
              <a:t>Pomoc we wprowadzaniu danych</a:t>
            </a:r>
          </a:p>
          <a:p>
            <a:pPr lvl="1"/>
            <a:r>
              <a:rPr lang="pl-PL" altLang="pl-PL" dirty="0" smtClean="0"/>
              <a:t>Instrukcje</a:t>
            </a:r>
          </a:p>
          <a:p>
            <a:pPr lvl="1"/>
            <a:r>
              <a:rPr lang="pl-PL" altLang="pl-PL" dirty="0" smtClean="0"/>
              <a:t>Filmy instruktażowe</a:t>
            </a:r>
          </a:p>
          <a:p>
            <a:pPr lvl="1"/>
            <a:r>
              <a:rPr lang="pl-PL" altLang="pl-PL" dirty="0" smtClean="0"/>
              <a:t>Helpdesk – formularz</a:t>
            </a:r>
            <a:endParaRPr lang="pl-PL" alt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2. Main Theme (From 'Pirates of the Caribbean'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337" y="6234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5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1207699" y="1124183"/>
            <a:ext cx="8205158" cy="644751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dirty="0" smtClean="0"/>
              <a:t>List MEN do samorządów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altLang="pl-PL" dirty="0" smtClean="0"/>
              <a:t>Szkoły przekazują do bazy danych SIO </a:t>
            </a:r>
            <a:r>
              <a:rPr lang="pl-PL" altLang="pl-PL" b="1" dirty="0" smtClean="0"/>
              <a:t>dane identyfikacyjne uczniów</a:t>
            </a:r>
            <a:r>
              <a:rPr lang="pl-PL" altLang="pl-PL" dirty="0" smtClean="0"/>
              <a:t> przystępujących do egzaminów, w tym m.in. przystępujących do egzaminu ósmoklasisty, do</a:t>
            </a:r>
            <a:r>
              <a:rPr lang="pl-PL" altLang="pl-PL" dirty="0"/>
              <a:t> </a:t>
            </a:r>
            <a:r>
              <a:rPr lang="pl-PL" altLang="pl-PL" b="1" dirty="0"/>
              <a:t>10 października </a:t>
            </a:r>
            <a:r>
              <a:rPr lang="pl-PL" altLang="pl-PL" dirty="0"/>
              <a:t>roku szkolnego, w którym jest przeprowadzany ten egzamin</a:t>
            </a:r>
            <a:r>
              <a:rPr lang="pl-PL" altLang="pl-PL" dirty="0" smtClean="0"/>
              <a:t>.</a:t>
            </a:r>
          </a:p>
          <a:p>
            <a:endParaRPr lang="pl-PL" altLang="pl-PL" dirty="0" smtClean="0"/>
          </a:p>
          <a:p>
            <a:r>
              <a:rPr lang="pl-PL" altLang="pl-PL" sz="1600" dirty="0" smtClean="0"/>
              <a:t>Art. 55 ust. 2 ustawy o SIO</a:t>
            </a:r>
          </a:p>
          <a:p>
            <a:r>
              <a:rPr lang="pl-PL" altLang="pl-PL" sz="1600" dirty="0"/>
              <a:t>§ 32 pkt 1 rozporządzenia Ministra Edukacji Narodowej z dnia 11 sierpnia 2017 r. </a:t>
            </a:r>
            <a:r>
              <a:rPr lang="pl-PL" altLang="pl-PL" sz="1600" i="1" dirty="0"/>
              <a:t>w sprawie szczegółowego zakresu danych dziedzinowych gromadzonych w systemie informacji oświatowej oraz terminów przekazywania niektórych danych do bazy danych systemu informacji oświatowej</a:t>
            </a:r>
            <a:r>
              <a:rPr lang="pl-PL" altLang="pl-PL" sz="1600" dirty="0"/>
              <a:t> (Dz. U. z 2017 r. poz. 1653 z późn. zm.)</a:t>
            </a:r>
            <a:endParaRPr lang="pl-PL" altLang="pl-PL" sz="1600" dirty="0" smtClean="0"/>
          </a:p>
        </p:txBody>
      </p:sp>
    </p:spTree>
    <p:extLst>
      <p:ext uri="{BB962C8B-B14F-4D97-AF65-F5344CB8AC3E}">
        <p14:creationId xmlns:p14="http://schemas.microsoft.com/office/powerpoint/2010/main" val="14503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E785-7D99-4DCA-BE0F-5703C39CBC1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1315275" y="1190826"/>
            <a:ext cx="8205158" cy="6447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 smtClean="0"/>
              <a:t>List MEN do dyrektorów</a:t>
            </a:r>
            <a:br>
              <a:rPr lang="pl-PL" altLang="pl-PL" dirty="0" smtClean="0"/>
            </a:br>
            <a:r>
              <a:rPr lang="pl-PL" altLang="pl-PL" sz="2800" b="1" dirty="0" smtClean="0"/>
              <a:t>Weryfikacja adresów korespondencyjnych</a:t>
            </a:r>
            <a:endParaRPr lang="pl-PL" altLang="pl-PL" b="1" dirty="0" smtClean="0"/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pl-PL" i="1" dirty="0" smtClean="0"/>
              <a:t>Uprzejmie proszę o weryfikację znajdujących się w nowym SIO </a:t>
            </a:r>
            <a:r>
              <a:rPr lang="pl-PL" altLang="pl-PL" b="1" i="1" dirty="0" smtClean="0"/>
              <a:t>danych teleadresowych</a:t>
            </a:r>
            <a:r>
              <a:rPr lang="pl-PL" altLang="pl-PL" i="1" dirty="0" smtClean="0"/>
              <a:t>, w szczególności adresów korespondencyjnych szkół, placówek oświatowych oraz zespołów szkół i placówek oświatowych. </a:t>
            </a:r>
            <a:br>
              <a:rPr lang="pl-PL" altLang="pl-PL" i="1" dirty="0" smtClean="0"/>
            </a:br>
            <a:r>
              <a:rPr lang="pl-PL" altLang="pl-PL" i="1" dirty="0" smtClean="0"/>
              <a:t>W związku z egzaminem ósmoklasisty proszę o szczególne zwrócenie uwagi, czy w nowym </a:t>
            </a:r>
            <a:r>
              <a:rPr lang="pl-PL" altLang="pl-PL" b="1" i="1" dirty="0" smtClean="0"/>
              <a:t>SIO</a:t>
            </a:r>
            <a:r>
              <a:rPr lang="pl-PL" altLang="pl-PL" i="1" dirty="0" smtClean="0"/>
              <a:t> szkołom podstawowym wpisany został </a:t>
            </a:r>
            <a:r>
              <a:rPr lang="pl-PL" altLang="pl-PL" b="1" i="1" dirty="0" smtClean="0"/>
              <a:t>prawidłowy adres korespondencyjny</a:t>
            </a:r>
            <a:r>
              <a:rPr lang="pl-PL" altLang="pl-PL" i="1" dirty="0" smtClean="0"/>
              <a:t>. </a:t>
            </a:r>
          </a:p>
          <a:p>
            <a:pPr eaLnBrk="1" hangingPunct="1"/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14389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2072</TotalTime>
  <Words>646</Words>
  <Application>Microsoft Office PowerPoint</Application>
  <PresentationFormat>Panoramiczny</PresentationFormat>
  <Paragraphs>199</Paragraphs>
  <Slides>80</Slides>
  <Notes>2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80</vt:i4>
      </vt:variant>
    </vt:vector>
  </HeadingPairs>
  <TitlesOfParts>
    <vt:vector size="85" baseType="lpstr">
      <vt:lpstr>Arial</vt:lpstr>
      <vt:lpstr>Calibri</vt:lpstr>
      <vt:lpstr>Calibri Light</vt:lpstr>
      <vt:lpstr>1_Motyw pakietu Office</vt:lpstr>
      <vt:lpstr>2_Motyw pakietu Office</vt:lpstr>
      <vt:lpstr>System informatyczny do obsługi egzaminów ogólnokształcących</vt:lpstr>
      <vt:lpstr>Integracja baz danych  systemu oświaty</vt:lpstr>
      <vt:lpstr>Idea integracji danych</vt:lpstr>
      <vt:lpstr>Zgłoszenie szkoły i nadawanie numerów identyfikacyjnych </vt:lpstr>
      <vt:lpstr>Założenie konta dyrektora szkoły (podmiotu) w SIO</vt:lpstr>
      <vt:lpstr>Film</vt:lpstr>
      <vt:lpstr>Logowanie w SIO</vt:lpstr>
      <vt:lpstr>List MEN do samorządów</vt:lpstr>
      <vt:lpstr>List MEN do dyrektorów Weryfikacja adresów korespondencyjnych</vt:lpstr>
      <vt:lpstr>Zgłoszenie uczniów do egzaminu w SIO</vt:lpstr>
      <vt:lpstr>Prezentacja programu PowerPoint</vt:lpstr>
      <vt:lpstr>Prezentacja programu PowerPoint</vt:lpstr>
      <vt:lpstr>Prezentacja programu PowerPoint</vt:lpstr>
      <vt:lpstr>Prezentacja programu PowerPoint</vt:lpstr>
      <vt:lpstr>Ścieżka do zgłoszenia uczniów do egzaminu</vt:lpstr>
      <vt:lpstr>System Informatyczny Obsługi Egzaminów Ogólnokształcących</vt:lpstr>
      <vt:lpstr>I. Logowanie do SIOEO</vt:lpstr>
      <vt:lpstr>Adres strony SIOEO zostanie podany 5 listopada na stronie internetowej OKE</vt:lpstr>
      <vt:lpstr>E</vt:lpstr>
      <vt:lpstr>Prezentacja programu PowerPoint</vt:lpstr>
      <vt:lpstr>Prezentacja programu PowerPoint</vt:lpstr>
      <vt:lpstr>Prezentacja programu PowerPoint</vt:lpstr>
      <vt:lpstr>Komunikaty</vt:lpstr>
      <vt:lpstr>Materiały</vt:lpstr>
      <vt:lpstr>Strona startowa SIOEO</vt:lpstr>
      <vt:lpstr>Strona startowa SIOEO</vt:lpstr>
      <vt:lpstr>Podmiot      Dane podmiotu</vt:lpstr>
      <vt:lpstr>Podmiot. Dane z SIO</vt:lpstr>
      <vt:lpstr>Podmiot. Dane egzaminacyjne </vt:lpstr>
      <vt:lpstr>Podmiot. Struktura podmiotu</vt:lpstr>
      <vt:lpstr>Podmiot      Sale </vt:lpstr>
      <vt:lpstr>Prezentacja programu PowerPoint</vt:lpstr>
      <vt:lpstr>Prezentacja programu PowerPoint</vt:lpstr>
      <vt:lpstr>Prezentacja programu PowerPoint</vt:lpstr>
      <vt:lpstr>Wykaz uczniów. Dane uczniów (SIO)</vt:lpstr>
      <vt:lpstr>3. Zdający. Zgłaszanie zdających w oddziałach*</vt:lpstr>
      <vt:lpstr>Import zdających</vt:lpstr>
      <vt:lpstr>Dodawanie numerów z dziennika (1)</vt:lpstr>
      <vt:lpstr>Dodawanie numerów z dziennika (2)</vt:lpstr>
      <vt:lpstr>Dodawanie numerów z dziennika (3)</vt:lpstr>
      <vt:lpstr>Dodawanie numerów z dziennika (4)</vt:lpstr>
      <vt:lpstr>Dodawanie numerów z dziennika (5)</vt:lpstr>
      <vt:lpstr>Dodawanie numerów z dziennika (6)</vt:lpstr>
      <vt:lpstr>Grupowe dodawanie deklaracji (1)</vt:lpstr>
      <vt:lpstr>Grupowe dodawanie deklaracji (2)</vt:lpstr>
      <vt:lpstr>Ekran po grupowym dodaniu deklaracji (3)</vt:lpstr>
      <vt:lpstr>Dodanie pojedynczego zdającego (1)</vt:lpstr>
      <vt:lpstr>Dodanie pojedynczego zdającego (2)</vt:lpstr>
      <vt:lpstr>Dodanie pojedynczego zdającego (3)</vt:lpstr>
      <vt:lpstr>Usuwanie oddziałów i uczniów (1)</vt:lpstr>
      <vt:lpstr>Usuwanie oddziałów i uczniów (2)</vt:lpstr>
      <vt:lpstr>Usuwanie oddziałów i zdających (3)</vt:lpstr>
      <vt:lpstr>Zaznaczanie grupowe uczniów</vt:lpstr>
      <vt:lpstr>Brak powodu usunięcia ucznia</vt:lpstr>
      <vt:lpstr>Prezentacja programu PowerPoint</vt:lpstr>
      <vt:lpstr>Ekran po usunięciu oddziału</vt:lpstr>
      <vt:lpstr>Przeniesienie ucznia (1)</vt:lpstr>
      <vt:lpstr>Przeniesienie ucznia (2)</vt:lpstr>
      <vt:lpstr>Przeniesienie ucznia (3)</vt:lpstr>
      <vt:lpstr>Przeniesienie ucznia (4)</vt:lpstr>
      <vt:lpstr>Dodanie deklaracji dla pojedynczego zdającego (1)</vt:lpstr>
      <vt:lpstr>Dodanie deklaracji dla pojedynczego zdającego (2)</vt:lpstr>
      <vt:lpstr>Prezentacja programu PowerPoint</vt:lpstr>
      <vt:lpstr>Dodanie deklaracji dla pojedynczego zdającego (4)</vt:lpstr>
      <vt:lpstr>Dostosowania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Tablica dostosowań w danych zdającego</vt:lpstr>
      <vt:lpstr>Ikony dostosowań na liście uczniów</vt:lpstr>
      <vt:lpstr>4. Organizacja egzaminu. Wydruki</vt:lpstr>
      <vt:lpstr>5. Wnioski</vt:lpstr>
      <vt:lpstr>Prezentacja programu PowerPoint</vt:lpstr>
      <vt:lpstr>Prezentacja programu PowerPoint</vt:lpstr>
      <vt:lpstr>Podsumowanie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Jolanta Wrześniak</dc:creator>
  <cp:lastModifiedBy>Marcin Frankiewicz</cp:lastModifiedBy>
  <cp:revision>132</cp:revision>
  <dcterms:created xsi:type="dcterms:W3CDTF">2018-08-21T07:42:50Z</dcterms:created>
  <dcterms:modified xsi:type="dcterms:W3CDTF">2018-10-17T08:28:31Z</dcterms:modified>
</cp:coreProperties>
</file>